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7" r:id="rId4"/>
    <p:sldId id="265" r:id="rId5"/>
    <p:sldId id="266" r:id="rId6"/>
    <p:sldId id="260" r:id="rId7"/>
    <p:sldId id="263" r:id="rId8"/>
    <p:sldId id="268" r:id="rId9"/>
    <p:sldId id="269" r:id="rId10"/>
    <p:sldId id="264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B4B"/>
    <a:srgbClr val="F595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9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3.jpg>
</file>

<file path=ppt/media/image14.jp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A0FD9-B3E5-4777-8898-6B2AC1E45AA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EB6B82-F35B-47AE-A4D5-AFF5EC0B3B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234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EB6B82-F35B-47AE-A4D5-AFF5EC0B3BC6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4885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F1207-A9BB-EC65-DB46-EA89A4E33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2CB143-4D4B-E295-2153-0776DF40B5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921FB9-3C11-C35C-6C9B-913BAE95A9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D7FB2-AD22-4683-4061-B0BBB2FD3F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0F7B4-6003-4D34-9293-3B88B8ECEC11}" type="slidenum">
              <a:rPr lang="en-IN" smtClean="0"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1829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C97BD-BBBA-BD3E-ABCC-4F73ECDAA5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52D326-5591-18C7-AEBF-D5C37C0AA2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FC0C6C-47CE-101F-C109-80C7A361E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591FEE-076D-67CC-6AF9-5EB604C12A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0F7B4-6003-4D34-9293-3B88B8ECEC11}" type="slidenum">
              <a:rPr lang="en-IN" smtClean="0"/>
              <a:t>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57371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A0A06-7E2F-DCB6-6650-917129D53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1C0DF9-B555-FBFC-F5A4-8A4C33EFB3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5418DE-71ED-1827-18EF-9D5C13F7C2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7518C-5BF4-BE0E-B76A-B31BFEC27E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0F7B4-6003-4D34-9293-3B88B8ECEC11}" type="slidenum">
              <a:rPr lang="en-IN" smtClean="0"/>
              <a:t>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3056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0F7B4-6003-4D34-9293-3B88B8ECEC11}" type="slidenum">
              <a:rPr lang="en-IN" smtClean="0"/>
              <a:t>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45478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5AD00-5CE7-9BAE-55A5-5EA505AC4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2EA9AA-E123-95A1-37A1-2B52213DBA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A208CB-78E2-25CD-D245-7F44415C1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65E6FC-9FAB-DC88-F314-D7D4F06BE0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0F7B4-6003-4D34-9293-3B88B8ECEC11}" type="slidenum">
              <a:rPr lang="en-IN" smtClean="0"/>
              <a:t>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88835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92068-54A8-C30F-046E-7C6DCD6C7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53B5A5-5191-5219-9F94-BBC78BB395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1AB125-E4B3-D75F-BEB0-8AD44D236D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36A57E-4F16-CB08-1F17-D848787B82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0F7B4-6003-4D34-9293-3B88B8ECEC11}" type="slidenum">
              <a:rPr lang="en-IN" smtClean="0"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73764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05F852-7DE3-1C90-F7C8-0F0CE5FFE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EE0A88-6816-63C9-295C-03B7439781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15F9C0-1740-75A7-119F-FE7B1A5DF1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92A6CF-3BF7-B9C8-AFF3-4504F84AF7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0F7B4-6003-4D34-9293-3B88B8ECEC11}" type="slidenum">
              <a:rPr lang="en-IN" smtClean="0"/>
              <a:t>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1733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1674A8-4E4E-7CC6-BC11-F6D5FC91C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8BAC05-5415-7487-97F2-C072500F09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BB6B03-8204-FB1E-2484-0F4654AA81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52C62-FB67-9F47-5AA6-00A09D34BA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0F7B4-6003-4D34-9293-3B88B8ECEC11}" type="slidenum">
              <a:rPr lang="en-IN" smtClean="0"/>
              <a:t>10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17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E38E-057B-8197-E6DD-DC13D472EE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087A80-932A-4169-FACE-0E3378A09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D396F-1A04-8303-C6F4-8EB044579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46777-D920-4895-5DF5-EB9B33F60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91923A-CE77-9071-3D30-BE0BBD397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222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4ABF3-3F68-C384-74FD-8BCEC99C2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203E57-27C9-5B41-C2AD-A6A17E443C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C4744-D25F-AE5C-68BE-2DFF9A298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F9899-C44D-9FB6-C441-B43965576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AEE61-032E-517C-08AD-AF82DBC3E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5845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BF5240-E5B4-A6F6-4494-55F0E421BB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311518-244C-7B38-AFBD-688D362627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B98B6A-59FB-C21C-A07F-9C2DDD590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F7064-B41E-AE0D-D656-B5AA5CFD7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8CB3B-260D-3977-A199-317023412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6310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57B11-7F3C-D23E-0A06-DBFB569C4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E3EA7-AD26-3A75-E864-9F6FA430C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C66AF-FE59-E4D5-5DEC-0BB2B760F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E1AD7-DDC5-0550-3ED0-88AD4CF77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B2D5A-29D6-7D5C-F5E7-FFE225B9A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3052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891BC-5679-FFF1-7B9C-F37932BE5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20ED6-5023-2634-3305-B10FC470D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B185D-7368-303F-BC7A-42FE7000F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C0D08-B0EC-08F4-0F45-05F4FD15B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3F10F-8FE6-F347-CA7F-ACC489EC3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948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8A5B7-0451-0E28-AD55-102310CCA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D01C5-4388-2B00-86BB-2239CD6360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F32EAB-BD3A-4C20-97BD-E06832015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44CB9-E092-E176-1264-F591A18A2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945EC6-89E7-48CB-6530-478EB6A6E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3D8BD2-3356-BE60-0A92-9E38EC1C7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9153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3A4FA-FB42-1765-4AC3-9F69F45B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6DED64-D2A6-3ACD-57B3-F394D8E1E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B60303-72A6-D570-03AC-8DC44CB93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3340A8-BE8B-A603-0847-C8086B3E2E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1DD780-204A-B781-DDED-3A386527F6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87B6C-3D3A-00A4-CC21-251DC6D2C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A8FE22-1704-E5A7-E23F-9FACF6158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BA7DB3-25D6-9599-071E-864677C81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825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C8C5D-0AD3-628F-4CCC-0E861945B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081747-EFFF-E919-2A01-7B4552CE9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02506D-6981-18D4-C279-224D3C111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861A82-FAB3-4B31-3119-DA8ED883D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4135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47F03E-14FD-0119-2138-E5806B6CE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C9E462-674B-BBE6-DEAB-CAB6A1365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43A994-8CCB-7D75-FFEF-B02AA91EC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2525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699A6-96F6-6E03-24AC-55626E8D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EB610-6F69-BC9B-FE52-0A7371201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C67C5-3095-EF36-5C95-28C749CF5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49513-77C6-921E-54B1-1886DEF52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ADD427-FC98-F876-ECEF-B9D84BAB6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68A59-010B-D91A-2DA6-EDE4E496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6919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8E5E6-AF78-C436-93FF-A0928BBCB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0E5EF1-7A81-AA4D-5E16-3E2FFFBCB8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8E47C5-8A94-230E-B6BF-4BED19103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3EBAF5-7A3D-0E78-1532-0A6F16BFE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6563A-0384-7DD2-E649-0B7C61587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416C77-2381-91AC-616C-6E140F535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020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CB0852-DD30-0F3F-1D34-4DA7D4127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D8C33-5E09-EC6A-E6E7-B84D2C2A9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33692-770E-89E2-8225-F1E07E04D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DF4E90-6193-482D-B179-D818785B2C6F}" type="datetimeFigureOut">
              <a:rPr lang="en-IN" smtClean="0"/>
              <a:t>04-08-2025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FCCB1D-403B-F685-CAB8-8AD2F6FC19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76B5D-DEC7-FC65-2769-38613BC7F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433396-BB4F-4009-9A6A-6B1566135F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4040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E38BA62-D8B7-722A-100D-77E99EE00E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6039" y="2323676"/>
            <a:ext cx="7690587" cy="62125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Gokula Krishna Tavva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3AA7CF-91B8-AACC-3070-7A6FF5A5FFC7}"/>
              </a:ext>
            </a:extLst>
          </p:cNvPr>
          <p:cNvSpPr txBox="1"/>
          <p:nvPr/>
        </p:nvSpPr>
        <p:spPr>
          <a:xfrm>
            <a:off x="3553054" y="2943088"/>
            <a:ext cx="4659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spc="50" dirty="0">
                <a:solidFill>
                  <a:srgbClr val="C00000"/>
                </a:solidFill>
                <a:effectLst/>
                <a:latin typeface="Calibri(body)"/>
                <a:ea typeface="Calibri" panose="020F0502020204030204" pitchFamily="34" charset="0"/>
              </a:rPr>
              <a:t>Undergraduate student,</a:t>
            </a:r>
            <a:br>
              <a:rPr lang="en-GB" sz="2000" b="1" spc="50" dirty="0">
                <a:solidFill>
                  <a:srgbClr val="C00000"/>
                </a:solidFill>
                <a:effectLst/>
                <a:latin typeface="Calibri(body)"/>
                <a:ea typeface="Calibri" panose="020F0502020204030204" pitchFamily="34" charset="0"/>
              </a:rPr>
            </a:br>
            <a:r>
              <a:rPr lang="en-GB" sz="2000" b="1" spc="50" dirty="0">
                <a:solidFill>
                  <a:srgbClr val="C00000"/>
                </a:solidFill>
                <a:effectLst/>
                <a:latin typeface="Calibri(body)"/>
                <a:ea typeface="Calibri" panose="020F0502020204030204" pitchFamily="34" charset="0"/>
              </a:rPr>
              <a:t>Department of Mechanical Engineering, BITS Pilani, Rajasthan, India</a:t>
            </a:r>
            <a:endParaRPr lang="en-IN" sz="2000" b="1" dirty="0">
              <a:solidFill>
                <a:srgbClr val="C00000"/>
              </a:solidFill>
              <a:effectLst/>
              <a:latin typeface="Calibri(body)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6D2CE5A-B011-52F1-F1F1-BE9B51733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366" b="73131" l="10000" r="90000"/>
                    </a14:imgEffect>
                  </a14:imgLayer>
                </a14:imgProps>
              </a:ext>
            </a:extLst>
          </a:blip>
          <a:srcRect l="10085" t="49770" r="9730" b="35254"/>
          <a:stretch/>
        </p:blipFill>
        <p:spPr>
          <a:xfrm>
            <a:off x="0" y="6726430"/>
            <a:ext cx="12269584" cy="1560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210C002-5BF0-C99F-462A-A0FB5DFF9E97}"/>
              </a:ext>
            </a:extLst>
          </p:cNvPr>
          <p:cNvSpPr txBox="1"/>
          <p:nvPr/>
        </p:nvSpPr>
        <p:spPr>
          <a:xfrm>
            <a:off x="3681334" y="4133391"/>
            <a:ext cx="4659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rtl="0" eaLnBrk="1" latinLnBrk="0" hangingPunct="1"/>
            <a:r>
              <a:rPr lang="en-US" sz="1800" b="0" kern="12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+mn-ea"/>
                <a:cs typeface="+mn-cs"/>
              </a:rPr>
              <a:t>Aug 1</a:t>
            </a:r>
            <a:r>
              <a:rPr lang="en-US" sz="1800" b="0" kern="1200" baseline="300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+mn-ea"/>
                <a:cs typeface="+mn-cs"/>
              </a:rPr>
              <a:t>st</a:t>
            </a:r>
            <a:r>
              <a:rPr lang="en-US" sz="1800" b="0" kern="12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+mn-ea"/>
                <a:cs typeface="+mn-cs"/>
              </a:rPr>
              <a:t> , 2025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17471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7744D-0CF6-E7DD-4E85-7461D4488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2DACE-7390-EDA7-BB94-671FCD945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30" y="113099"/>
            <a:ext cx="6848082" cy="63314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Skills</a:t>
            </a:r>
            <a:endParaRPr lang="en-I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33545948-4622-BDE7-D319-7BAA1E596E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366" b="73131" l="10000" r="90000"/>
                    </a14:imgEffect>
                  </a14:imgLayer>
                </a14:imgProps>
              </a:ext>
            </a:extLst>
          </a:blip>
          <a:srcRect l="10085" t="49770" r="9730" b="20278"/>
          <a:stretch/>
        </p:blipFill>
        <p:spPr>
          <a:xfrm>
            <a:off x="-1" y="696793"/>
            <a:ext cx="6732815" cy="86071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10663119-6FAE-4167-A0F4-EB684481CE56}"/>
              </a:ext>
            </a:extLst>
          </p:cNvPr>
          <p:cNvGrpSpPr/>
          <p:nvPr/>
        </p:nvGrpSpPr>
        <p:grpSpPr>
          <a:xfrm>
            <a:off x="0" y="6481792"/>
            <a:ext cx="12742226" cy="376208"/>
            <a:chOff x="0" y="6481792"/>
            <a:chExt cx="12742226" cy="37620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4EA645A-E6C2-9B61-5CF6-0CAA209BE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2366" b="73131" l="10000" r="90000"/>
                      </a14:imgEffect>
                    </a14:imgLayer>
                  </a14:imgProps>
                </a:ext>
              </a:extLst>
            </a:blip>
            <a:srcRect t="49771" b="24273"/>
            <a:stretch/>
          </p:blipFill>
          <p:spPr>
            <a:xfrm flipV="1">
              <a:off x="7309658" y="6481792"/>
              <a:ext cx="5432568" cy="9527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8FA2A06-137A-B7B6-6BA8-43B56AFC3EA9}"/>
                </a:ext>
              </a:extLst>
            </p:cNvPr>
            <p:cNvSpPr/>
            <p:nvPr/>
          </p:nvSpPr>
          <p:spPr>
            <a:xfrm>
              <a:off x="0" y="6561120"/>
              <a:ext cx="12192000" cy="29688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03073B"/>
                </a:solidFill>
              </a:endParaRPr>
            </a:p>
          </p:txBody>
        </p:sp>
      </p:grp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4AAA66C-0C40-01CF-61EA-ED2D961B2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7288" y="6526997"/>
            <a:ext cx="2743200" cy="365125"/>
          </a:xfrm>
        </p:spPr>
        <p:txBody>
          <a:bodyPr/>
          <a:lstStyle/>
          <a:p>
            <a:fld id="{302752BE-CB4A-4AF1-A929-7A2D50DB8C16}" type="slidenum">
              <a:rPr lang="en-IN" sz="1400" b="1" smtClean="0">
                <a:solidFill>
                  <a:srgbClr val="03073B"/>
                </a:solidFill>
              </a:rPr>
              <a:t>10</a:t>
            </a:fld>
            <a:endParaRPr lang="en-IN" sz="1400" b="1" dirty="0">
              <a:solidFill>
                <a:srgbClr val="03073B"/>
              </a:solidFill>
            </a:endParaRPr>
          </a:p>
        </p:txBody>
      </p:sp>
      <p:pic>
        <p:nvPicPr>
          <p:cNvPr id="4" name="Picture 2" descr="BITS Pilani - Wikipedia">
            <a:extLst>
              <a:ext uri="{FF2B5EF4-FFF2-40B4-BE49-F238E27FC236}">
                <a16:creationId xmlns:a16="http://schemas.microsoft.com/office/drawing/2014/main" id="{B04C37B3-CD33-A30C-D8DB-6C3EFA0BAF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4258" y="109622"/>
            <a:ext cx="840980" cy="840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01BE00-DC26-B142-3BB4-B3042173A576}"/>
              </a:ext>
            </a:extLst>
          </p:cNvPr>
          <p:cNvSpPr txBox="1"/>
          <p:nvPr/>
        </p:nvSpPr>
        <p:spPr>
          <a:xfrm>
            <a:off x="167230" y="763838"/>
            <a:ext cx="1128751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Numerical Modelling: </a:t>
            </a:r>
          </a:p>
          <a:p>
            <a:r>
              <a:rPr lang="en-IN" sz="2400" dirty="0"/>
              <a:t>ANSYS Fluent, ANSYS Structural, Basilisk, </a:t>
            </a:r>
            <a:r>
              <a:rPr lang="en-IN" sz="2400" dirty="0" err="1"/>
              <a:t>OpenFoam</a:t>
            </a:r>
            <a:r>
              <a:rPr lang="en-IN" sz="2400" dirty="0"/>
              <a:t>, </a:t>
            </a:r>
            <a:r>
              <a:rPr lang="en-IN" sz="2400" dirty="0" err="1"/>
              <a:t>SimScale</a:t>
            </a:r>
            <a:r>
              <a:rPr lang="en-IN" sz="2400" dirty="0"/>
              <a:t>, and XFLR.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CAD/CAM: </a:t>
            </a:r>
          </a:p>
          <a:p>
            <a:r>
              <a:rPr lang="en-IN" sz="2400" dirty="0"/>
              <a:t>SolidWorks, Fusion 360, Creo Parametric, AutoCAD, and </a:t>
            </a:r>
            <a:r>
              <a:rPr lang="en-IN" sz="2400" dirty="0" err="1"/>
              <a:t>OpenVSP</a:t>
            </a:r>
            <a:r>
              <a:rPr lang="en-IN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Programming: </a:t>
            </a:r>
          </a:p>
          <a:p>
            <a:r>
              <a:rPr lang="en-IN" sz="2400" dirty="0"/>
              <a:t>Python, C++, MATLAB, C, Basilisk C, and LaTeX.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Microsoft Office:</a:t>
            </a:r>
          </a:p>
          <a:p>
            <a:r>
              <a:rPr lang="en-IN" sz="2400" dirty="0"/>
              <a:t>Excel, PowerPoint, Word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Research and Communication:</a:t>
            </a:r>
          </a:p>
          <a:p>
            <a:r>
              <a:rPr lang="en-IN" sz="2400" dirty="0"/>
              <a:t>Leadership and Team work</a:t>
            </a:r>
          </a:p>
          <a:p>
            <a:r>
              <a:rPr lang="en-IN" sz="2400" dirty="0"/>
              <a:t>Effective communication</a:t>
            </a:r>
          </a:p>
          <a:p>
            <a:r>
              <a:rPr lang="en-US" sz="2400" dirty="0"/>
              <a:t>Conference presentation and academic reporting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Languages:</a:t>
            </a:r>
          </a:p>
          <a:p>
            <a:r>
              <a:rPr lang="en-US" sz="2400" dirty="0"/>
              <a:t>English, Telugu, Hindi</a:t>
            </a:r>
          </a:p>
          <a:p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99241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978DE-FE41-5364-90CD-4ABF70861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E906F54-19BE-C2DD-9691-52E233CA009E}"/>
              </a:ext>
            </a:extLst>
          </p:cNvPr>
          <p:cNvSpPr/>
          <p:nvPr/>
        </p:nvSpPr>
        <p:spPr>
          <a:xfrm>
            <a:off x="8304378" y="1334639"/>
            <a:ext cx="3743438" cy="4856281"/>
          </a:xfrm>
          <a:prstGeom prst="roundRect">
            <a:avLst>
              <a:gd name="adj" fmla="val 6789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6219714-4346-6CC5-1C0F-0BFE4EDFCFD6}"/>
              </a:ext>
            </a:extLst>
          </p:cNvPr>
          <p:cNvSpPr/>
          <p:nvPr/>
        </p:nvSpPr>
        <p:spPr>
          <a:xfrm>
            <a:off x="144184" y="1344579"/>
            <a:ext cx="8029832" cy="4856281"/>
          </a:xfrm>
          <a:prstGeom prst="roundRect">
            <a:avLst>
              <a:gd name="adj" fmla="val 678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62F139-8A0B-CAB6-649C-647C7E793713}"/>
              </a:ext>
            </a:extLst>
          </p:cNvPr>
          <p:cNvSpPr txBox="1"/>
          <p:nvPr/>
        </p:nvSpPr>
        <p:spPr>
          <a:xfrm>
            <a:off x="1000854" y="6545891"/>
            <a:ext cx="416552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Verdana" panose="020B0604030504040204" pitchFamily="34" charset="0"/>
              </a:rPr>
              <a:t>Tanish Samanta, Gokula Krishna Tavva, Chennu Ranganayakulu</a:t>
            </a:r>
          </a:p>
          <a:p>
            <a:endParaRPr lang="en-IN" sz="1400" dirty="0">
              <a:solidFill>
                <a:schemeClr val="bg1"/>
              </a:solidFill>
              <a:effectLst/>
              <a:latin typeface="Calibri(body)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7DE690-C29F-C2E2-F242-C6C3F247E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366" b="73131" l="10000" r="90000"/>
                    </a14:imgEffect>
                  </a14:imgLayer>
                </a14:imgProps>
              </a:ext>
            </a:extLst>
          </a:blip>
          <a:srcRect l="10085" t="49770" r="9730" b="20278"/>
          <a:stretch/>
        </p:blipFill>
        <p:spPr>
          <a:xfrm>
            <a:off x="-2" y="691823"/>
            <a:ext cx="8214439" cy="86071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699ABEF0-D5EA-C679-D9E0-D8D9928FD425}"/>
              </a:ext>
            </a:extLst>
          </p:cNvPr>
          <p:cNvGrpSpPr/>
          <p:nvPr/>
        </p:nvGrpSpPr>
        <p:grpSpPr>
          <a:xfrm>
            <a:off x="-2" y="102001"/>
            <a:ext cx="7665450" cy="563007"/>
            <a:chOff x="123392" y="113099"/>
            <a:chExt cx="7181869" cy="563007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219E224-F8C9-C4CA-A4DA-B9DB4C84C54B}"/>
                </a:ext>
              </a:extLst>
            </p:cNvPr>
            <p:cNvSpPr/>
            <p:nvPr/>
          </p:nvSpPr>
          <p:spPr>
            <a:xfrm>
              <a:off x="123392" y="113099"/>
              <a:ext cx="7181869" cy="52696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440D72A-4778-C09C-9AD6-73A98D54F9A3}"/>
                </a:ext>
              </a:extLst>
            </p:cNvPr>
            <p:cNvSpPr txBox="1"/>
            <p:nvPr/>
          </p:nvSpPr>
          <p:spPr>
            <a:xfrm>
              <a:off x="258482" y="152886"/>
              <a:ext cx="57483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b="1" dirty="0">
                  <a:solidFill>
                    <a:srgbClr val="002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Academic Coursework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113F5E3-A9CF-28CE-2987-1B8B3172A718}"/>
              </a:ext>
            </a:extLst>
          </p:cNvPr>
          <p:cNvGrpSpPr/>
          <p:nvPr/>
        </p:nvGrpSpPr>
        <p:grpSpPr>
          <a:xfrm>
            <a:off x="0" y="6481792"/>
            <a:ext cx="12742226" cy="376208"/>
            <a:chOff x="0" y="6481792"/>
            <a:chExt cx="12742226" cy="376208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4083AA67-D5E0-F9C4-44B4-80A699672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366" b="73131" l="10000" r="90000"/>
                      </a14:imgEffect>
                    </a14:imgLayer>
                  </a14:imgProps>
                </a:ext>
              </a:extLst>
            </a:blip>
            <a:srcRect t="49771" b="24273"/>
            <a:stretch/>
          </p:blipFill>
          <p:spPr>
            <a:xfrm flipV="1">
              <a:off x="7309658" y="6481792"/>
              <a:ext cx="5432568" cy="95276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8B998D6-AD34-9C84-2E3E-90E53B1355AA}"/>
                </a:ext>
              </a:extLst>
            </p:cNvPr>
            <p:cNvSpPr/>
            <p:nvPr/>
          </p:nvSpPr>
          <p:spPr>
            <a:xfrm>
              <a:off x="0" y="6561120"/>
              <a:ext cx="12192000" cy="29688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03073B"/>
                </a:solidFill>
              </a:endParaRPr>
            </a:p>
          </p:txBody>
        </p:sp>
      </p:grpSp>
      <p:sp>
        <p:nvSpPr>
          <p:cNvPr id="40" name="Slide Number Placeholder 3">
            <a:extLst>
              <a:ext uri="{FF2B5EF4-FFF2-40B4-BE49-F238E27FC236}">
                <a16:creationId xmlns:a16="http://schemas.microsoft.com/office/drawing/2014/main" id="{39C8167C-3F20-8A75-3A58-AE28899C0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7288" y="6526997"/>
            <a:ext cx="2743200" cy="365125"/>
          </a:xfrm>
        </p:spPr>
        <p:txBody>
          <a:bodyPr/>
          <a:lstStyle/>
          <a:p>
            <a:fld id="{302752BE-CB4A-4AF1-A929-7A2D50DB8C16}" type="slidenum">
              <a:rPr lang="en-IN" sz="1400" b="1" smtClean="0">
                <a:solidFill>
                  <a:srgbClr val="03073B"/>
                </a:solidFill>
              </a:rPr>
              <a:t>11</a:t>
            </a:fld>
            <a:endParaRPr lang="en-IN" sz="1400" b="1" dirty="0">
              <a:solidFill>
                <a:srgbClr val="03073B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4C04EBA-EBC1-9CB9-1717-9B573EAC9566}"/>
              </a:ext>
            </a:extLst>
          </p:cNvPr>
          <p:cNvSpPr txBox="1"/>
          <p:nvPr/>
        </p:nvSpPr>
        <p:spPr>
          <a:xfrm>
            <a:off x="167832" y="1392507"/>
            <a:ext cx="38097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2</a:t>
            </a:r>
            <a:r>
              <a:rPr lang="en-US" sz="2000" b="1" baseline="30000" dirty="0"/>
              <a:t>nd</a:t>
            </a:r>
            <a:r>
              <a:rPr lang="en-US" sz="2000" b="1" dirty="0"/>
              <a:t> Year: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Fluid Mechanics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Heat Transfer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Applied Thermodynamics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Mechanics of Solids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Advanced Mechanics of Solids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Material Science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Manufacturing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Mechanisms and Machines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F12DF1-03C1-79B7-8FD1-902A3BE2F824}"/>
              </a:ext>
            </a:extLst>
          </p:cNvPr>
          <p:cNvSpPr txBox="1"/>
          <p:nvPr/>
        </p:nvSpPr>
        <p:spPr>
          <a:xfrm>
            <a:off x="4008492" y="1436801"/>
            <a:ext cx="416552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3</a:t>
            </a:r>
            <a:r>
              <a:rPr lang="en-US" sz="2000" b="1" baseline="30000" dirty="0"/>
              <a:t>rd</a:t>
            </a:r>
            <a:r>
              <a:rPr lang="en-US" sz="2000" b="1" dirty="0"/>
              <a:t> Year:</a:t>
            </a:r>
            <a:endParaRPr lang="en-IN" sz="2000" dirty="0">
              <a:effectLst/>
            </a:endParaRPr>
          </a:p>
          <a:p>
            <a:pPr marL="285750" indent="-285750" algn="l" rtl="0" eaLnBrk="1" latinLnBrk="0" hangingPunct="1"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+mn-ea"/>
                <a:cs typeface="+mn-cs"/>
              </a:rPr>
              <a:t>Computational Fluid Dynamics</a:t>
            </a:r>
          </a:p>
          <a:p>
            <a:pPr marL="285750" indent="-285750" algn="l" rtl="0" eaLnBrk="1" latinLnBrk="0" hangingPunct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ptos" panose="020B0004020202020204" pitchFamily="34" charset="0"/>
              </a:rPr>
              <a:t>Finite-Element Methods</a:t>
            </a:r>
            <a:endParaRPr lang="en-US" sz="2000" kern="1200" dirty="0">
              <a:solidFill>
                <a:srgbClr val="000000"/>
              </a:solidFill>
              <a:effectLst/>
              <a:latin typeface="Aptos" panose="020B0004020202020204" pitchFamily="34" charset="0"/>
              <a:ea typeface="+mn-ea"/>
              <a:cs typeface="+mn-cs"/>
            </a:endParaRPr>
          </a:p>
          <a:p>
            <a:pPr marL="285750" indent="-285750" algn="l" rtl="0" eaLnBrk="1" latinLnBrk="0" hangingPunct="1"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+mn-ea"/>
                <a:cs typeface="+mn-cs"/>
              </a:rPr>
              <a:t>Gas Dynamics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Numerical Fluid Flow and Heat Transfer Techniques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ptos" panose="020B0004020202020204" pitchFamily="34" charset="0"/>
              </a:rPr>
              <a:t>CAD</a:t>
            </a:r>
            <a:endParaRPr lang="en-IN" sz="2000" dirty="0">
              <a:effectLst/>
            </a:endParaRPr>
          </a:p>
          <a:p>
            <a:pPr marL="285750" indent="-285750" algn="l" rtl="0" eaLnBrk="1" latinLnBrk="0" hangingPunct="1">
              <a:buFont typeface="Arial" panose="020B0604020202020204" pitchFamily="34" charset="0"/>
              <a:buChar char="•"/>
            </a:pPr>
            <a:r>
              <a:rPr lang="en-IN" sz="2000" kern="12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+mn-ea"/>
                <a:cs typeface="+mn-cs"/>
              </a:rPr>
              <a:t>Prime Movers and Fluid Machines</a:t>
            </a:r>
          </a:p>
          <a:p>
            <a:pPr marL="285750" indent="-285750" algn="l" rtl="0" eaLnBrk="1" latinLnBrk="0" hangingPunct="1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0000"/>
                </a:solidFill>
                <a:latin typeface="Aptos" panose="020B0004020202020204" pitchFamily="34" charset="0"/>
              </a:rPr>
              <a:t>Engines, Motors, and Mobility</a:t>
            </a:r>
          </a:p>
          <a:p>
            <a:pPr marL="285750" indent="-285750" algn="l" rtl="0" eaLnBrk="1" latinLnBrk="0" hangingPunct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ptos" panose="020B0004020202020204" pitchFamily="34" charset="0"/>
              </a:rPr>
              <a:t>Manufacturing Management</a:t>
            </a:r>
          </a:p>
          <a:p>
            <a:pPr marL="285750" indent="-285750" algn="l" rtl="0" eaLnBrk="1" latinLnBrk="0" hangingPunct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Advanced Manufacturing Process</a:t>
            </a:r>
            <a:endParaRPr lang="en-IN" sz="2000" dirty="0">
              <a:effectLst/>
            </a:endParaRPr>
          </a:p>
          <a:p>
            <a:pPr marL="285750" indent="-285750" algn="l" rtl="0" eaLnBrk="1" latinLnBrk="0" hangingPunct="1"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+mn-ea"/>
                <a:cs typeface="+mn-cs"/>
              </a:rPr>
              <a:t>Vibrations and Control </a:t>
            </a:r>
            <a:endParaRPr lang="en-IN" sz="2000" dirty="0">
              <a:effectLst/>
            </a:endParaRPr>
          </a:p>
          <a:p>
            <a:pPr marL="285750" indent="-285750" algn="l" rtl="0" eaLnBrk="1" latinLnBrk="0" hangingPunct="1"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+mn-ea"/>
                <a:cs typeface="+mn-cs"/>
              </a:rPr>
              <a:t>Design of Machine Elements</a:t>
            </a:r>
            <a:endParaRPr lang="en-IN" sz="2000" dirty="0">
              <a:effectLst/>
            </a:endParaRPr>
          </a:p>
          <a:p>
            <a:pPr marL="285750" indent="-285750" algn="l" rtl="0" eaLnBrk="1" latinLnBrk="0" hangingPunct="1"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+mn-ea"/>
                <a:cs typeface="+mn-cs"/>
              </a:rPr>
              <a:t>Engineering Optimization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9D87EA-DCCE-3AD4-E138-5A19B89161EA}"/>
              </a:ext>
            </a:extLst>
          </p:cNvPr>
          <p:cNvSpPr txBox="1"/>
          <p:nvPr/>
        </p:nvSpPr>
        <p:spPr>
          <a:xfrm>
            <a:off x="144184" y="934529"/>
            <a:ext cx="38097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Core Discipline Courses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3787C6-0629-F6FF-4BB9-EB6ACC463D51}"/>
              </a:ext>
            </a:extLst>
          </p:cNvPr>
          <p:cNvSpPr txBox="1"/>
          <p:nvPr/>
        </p:nvSpPr>
        <p:spPr>
          <a:xfrm>
            <a:off x="8269765" y="911927"/>
            <a:ext cx="38097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Humanities and others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53DB90-8CAD-6F01-0BC2-718B7878E242}"/>
              </a:ext>
            </a:extLst>
          </p:cNvPr>
          <p:cNvSpPr txBox="1"/>
          <p:nvPr/>
        </p:nvSpPr>
        <p:spPr>
          <a:xfrm>
            <a:off x="8328026" y="1701110"/>
            <a:ext cx="38097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Business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Human Resource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Print and Audio-Visual Advertising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Principles of Economics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3 project type courses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0" name="Picture 2" descr="BITS Pilani - Wikipedia">
            <a:extLst>
              <a:ext uri="{FF2B5EF4-FFF2-40B4-BE49-F238E27FC236}">
                <a16:creationId xmlns:a16="http://schemas.microsoft.com/office/drawing/2014/main" id="{1CCE508D-C1FA-A5AA-CAB9-DFB84A08A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1725" y="122149"/>
            <a:ext cx="735997" cy="735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627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2B3BE5-345D-36C0-529F-409C66D64091}"/>
              </a:ext>
            </a:extLst>
          </p:cNvPr>
          <p:cNvSpPr/>
          <p:nvPr/>
        </p:nvSpPr>
        <p:spPr>
          <a:xfrm>
            <a:off x="8164021" y="699760"/>
            <a:ext cx="4018331" cy="57511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1001">
            <a:schemeClr val="dk2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34EAE9-7C76-9B6C-C05E-CFDE5B7A747A}"/>
              </a:ext>
            </a:extLst>
          </p:cNvPr>
          <p:cNvSpPr txBox="1"/>
          <p:nvPr/>
        </p:nvSpPr>
        <p:spPr>
          <a:xfrm>
            <a:off x="1000854" y="6545891"/>
            <a:ext cx="416552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Verdana" panose="020B0604030504040204" pitchFamily="34" charset="0"/>
              </a:rPr>
              <a:t>Tanish Samanta, Gokula Krishna Tavva, Chennu Ranganayakulu</a:t>
            </a:r>
          </a:p>
          <a:p>
            <a:endParaRPr lang="en-IN" sz="1400" dirty="0">
              <a:solidFill>
                <a:schemeClr val="bg1"/>
              </a:solidFill>
              <a:effectLst/>
              <a:latin typeface="Calibri(body)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D2E8C2-4228-E0F1-40C9-A355E442C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366" b="73131" l="10000" r="90000"/>
                    </a14:imgEffect>
                  </a14:imgLayer>
                </a14:imgProps>
              </a:ext>
            </a:extLst>
          </a:blip>
          <a:srcRect l="10085" t="49770" r="9730" b="20278"/>
          <a:stretch/>
        </p:blipFill>
        <p:spPr>
          <a:xfrm>
            <a:off x="-2" y="691823"/>
            <a:ext cx="8214439" cy="86071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9360298E-7EE8-0702-3225-00169EB0C953}"/>
              </a:ext>
            </a:extLst>
          </p:cNvPr>
          <p:cNvGrpSpPr/>
          <p:nvPr/>
        </p:nvGrpSpPr>
        <p:grpSpPr>
          <a:xfrm>
            <a:off x="-2" y="102001"/>
            <a:ext cx="7665450" cy="563007"/>
            <a:chOff x="123392" y="113099"/>
            <a:chExt cx="7181869" cy="563007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7F85E79-8E68-44E6-569A-A355AA431A56}"/>
                </a:ext>
              </a:extLst>
            </p:cNvPr>
            <p:cNvSpPr/>
            <p:nvPr/>
          </p:nvSpPr>
          <p:spPr>
            <a:xfrm>
              <a:off x="123392" y="113099"/>
              <a:ext cx="7181869" cy="52696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1FFC226-77DC-E327-18D9-CB989068F9D5}"/>
                </a:ext>
              </a:extLst>
            </p:cNvPr>
            <p:cNvSpPr txBox="1"/>
            <p:nvPr/>
          </p:nvSpPr>
          <p:spPr>
            <a:xfrm>
              <a:off x="258482" y="152886"/>
              <a:ext cx="57483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b="1" dirty="0">
                  <a:solidFill>
                    <a:srgbClr val="002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About Me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11AD7A1-B5C9-771F-5C78-90F593D62B52}"/>
              </a:ext>
            </a:extLst>
          </p:cNvPr>
          <p:cNvGrpSpPr/>
          <p:nvPr/>
        </p:nvGrpSpPr>
        <p:grpSpPr>
          <a:xfrm>
            <a:off x="0" y="6481792"/>
            <a:ext cx="12742226" cy="376208"/>
            <a:chOff x="0" y="6481792"/>
            <a:chExt cx="12742226" cy="376208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F39DBB3-D1BA-00D9-DEB5-8864350D0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366" b="73131" l="10000" r="90000"/>
                      </a14:imgEffect>
                    </a14:imgLayer>
                  </a14:imgProps>
                </a:ext>
              </a:extLst>
            </a:blip>
            <a:srcRect t="49771" b="24273"/>
            <a:stretch/>
          </p:blipFill>
          <p:spPr>
            <a:xfrm flipV="1">
              <a:off x="7309658" y="6481792"/>
              <a:ext cx="5432568" cy="95276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422A890-7E2F-3079-F05B-8D05D00904C3}"/>
                </a:ext>
              </a:extLst>
            </p:cNvPr>
            <p:cNvSpPr/>
            <p:nvPr/>
          </p:nvSpPr>
          <p:spPr>
            <a:xfrm>
              <a:off x="0" y="6561120"/>
              <a:ext cx="12192000" cy="29688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03073B"/>
                </a:solidFill>
              </a:endParaRPr>
            </a:p>
          </p:txBody>
        </p:sp>
      </p:grpSp>
      <p:sp>
        <p:nvSpPr>
          <p:cNvPr id="40" name="Slide Number Placeholder 3">
            <a:extLst>
              <a:ext uri="{FF2B5EF4-FFF2-40B4-BE49-F238E27FC236}">
                <a16:creationId xmlns:a16="http://schemas.microsoft.com/office/drawing/2014/main" id="{E20C8C62-9A51-8F0C-67C3-8623D10B8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7288" y="6526997"/>
            <a:ext cx="2743200" cy="365125"/>
          </a:xfrm>
        </p:spPr>
        <p:txBody>
          <a:bodyPr/>
          <a:lstStyle/>
          <a:p>
            <a:fld id="{302752BE-CB4A-4AF1-A929-7A2D50DB8C16}" type="slidenum">
              <a:rPr lang="en-IN" sz="1400" b="1" smtClean="0">
                <a:solidFill>
                  <a:srgbClr val="03073B"/>
                </a:solidFill>
              </a:rPr>
              <a:t>2</a:t>
            </a:fld>
            <a:endParaRPr lang="en-IN" sz="1400" b="1" dirty="0">
              <a:solidFill>
                <a:srgbClr val="03073B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B4E8CDE-908D-CA61-01A2-438995007713}"/>
              </a:ext>
            </a:extLst>
          </p:cNvPr>
          <p:cNvSpPr txBox="1"/>
          <p:nvPr/>
        </p:nvSpPr>
        <p:spPr>
          <a:xfrm>
            <a:off x="202441" y="802594"/>
            <a:ext cx="2168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Background</a:t>
            </a:r>
            <a:endParaRPr lang="en-IN" sz="2400" b="1" dirty="0">
              <a:solidFill>
                <a:srgbClr val="C0000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B02E4FD-E28A-EFDF-49A2-5763290116A9}"/>
              </a:ext>
            </a:extLst>
          </p:cNvPr>
          <p:cNvSpPr txBox="1"/>
          <p:nvPr/>
        </p:nvSpPr>
        <p:spPr>
          <a:xfrm>
            <a:off x="202442" y="1217933"/>
            <a:ext cx="79615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 grew up in a diverse cultural environment, having been born in Vijayawada, India, and spending my childhood in cities including Bengaluru and Hyderabad.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Outside academics &amp; research, I enjoy spending time working out, playing table-tennis, photography, playing the guitar, and meeting new people from a variety of different cultures.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CE536C-AC72-51FC-AEB3-C072C26E60EA}"/>
              </a:ext>
            </a:extLst>
          </p:cNvPr>
          <p:cNvSpPr txBox="1"/>
          <p:nvPr/>
        </p:nvSpPr>
        <p:spPr>
          <a:xfrm>
            <a:off x="202442" y="3024902"/>
            <a:ext cx="5165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Academic Life and Extracurriculars</a:t>
            </a:r>
            <a:endParaRPr lang="en-IN" sz="2400" b="1" dirty="0">
              <a:solidFill>
                <a:srgbClr val="C0000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15C16FE-E7D4-1560-DFD5-87E9E0F8168E}"/>
              </a:ext>
            </a:extLst>
          </p:cNvPr>
          <p:cNvSpPr txBox="1"/>
          <p:nvPr/>
        </p:nvSpPr>
        <p:spPr>
          <a:xfrm>
            <a:off x="144184" y="3449643"/>
            <a:ext cx="833094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Final year Mechanical Engineering student at BITS Pilani (CGPA: 9.22).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My goal remains to pursue a career in </a:t>
            </a:r>
            <a:r>
              <a:rPr lang="en-US" sz="2000" b="1" dirty="0"/>
              <a:t>Aerospace Engineering</a:t>
            </a:r>
            <a:r>
              <a:rPr lang="en-US" sz="2000" dirty="0"/>
              <a:t>. This field captivated me since I was a child. High-speed aerodynamics, turbulence modelling, and CFD are topics I’m keen to explore at this moment.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Team Captain</a:t>
            </a:r>
            <a:r>
              <a:rPr lang="en-US" sz="2000" b="1" i="1" dirty="0"/>
              <a:t>, Inspired </a:t>
            </a:r>
            <a:r>
              <a:rPr lang="en-US" sz="2000" b="1" i="1" dirty="0" err="1"/>
              <a:t>Karters</a:t>
            </a:r>
            <a:r>
              <a:rPr lang="en-US" sz="2000" b="1" i="1" dirty="0"/>
              <a:t> Gravity</a:t>
            </a:r>
            <a:r>
              <a:rPr lang="en-US" sz="2000" dirty="0"/>
              <a:t>: Led technical operations, managerial operations, logistics, and design for a national-level electric race vehicle project. We finished in the top-10 in our 1</a:t>
            </a:r>
            <a:r>
              <a:rPr lang="en-US" sz="2000" baseline="30000" dirty="0"/>
              <a:t>st</a:t>
            </a:r>
            <a:r>
              <a:rPr lang="en-US" sz="2000" dirty="0"/>
              <a:t> attempt at this category.</a:t>
            </a:r>
          </a:p>
        </p:txBody>
      </p:sp>
    </p:spTree>
    <p:extLst>
      <p:ext uri="{BB962C8B-B14F-4D97-AF65-F5344CB8AC3E}">
        <p14:creationId xmlns:p14="http://schemas.microsoft.com/office/powerpoint/2010/main" val="600907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24C33F-D7AA-9164-99D2-9713A26E50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63124-456A-6BAA-7ECB-E0D7AE1B4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30" y="113099"/>
            <a:ext cx="6848082" cy="63314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Professional Projects</a:t>
            </a:r>
            <a:endParaRPr lang="en-I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C2BD1185-7F5F-36D2-ADAD-E4EF6B2F6C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366" b="73131" l="10000" r="90000"/>
                    </a14:imgEffect>
                  </a14:imgLayer>
                </a14:imgProps>
              </a:ext>
            </a:extLst>
          </a:blip>
          <a:srcRect l="10085" t="49770" r="9730" b="20278"/>
          <a:stretch/>
        </p:blipFill>
        <p:spPr>
          <a:xfrm>
            <a:off x="-1" y="696793"/>
            <a:ext cx="6732815" cy="860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E97D5D7-5C56-CECF-9FCA-D9177E85C84F}"/>
              </a:ext>
            </a:extLst>
          </p:cNvPr>
          <p:cNvSpPr txBox="1"/>
          <p:nvPr/>
        </p:nvSpPr>
        <p:spPr>
          <a:xfrm>
            <a:off x="202444" y="739828"/>
            <a:ext cx="7807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C00000"/>
                </a:solidFill>
              </a:rPr>
              <a:t>Vimana Aerotech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753C463-38EF-684B-55FC-C719F45A91AD}"/>
              </a:ext>
            </a:extLst>
          </p:cNvPr>
          <p:cNvGrpSpPr/>
          <p:nvPr/>
        </p:nvGrpSpPr>
        <p:grpSpPr>
          <a:xfrm>
            <a:off x="0" y="6481792"/>
            <a:ext cx="12742226" cy="376208"/>
            <a:chOff x="0" y="6481792"/>
            <a:chExt cx="12742226" cy="37620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D8B2F7C-F963-1235-76BE-DD97DCC87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2366" b="73131" l="10000" r="90000"/>
                      </a14:imgEffect>
                    </a14:imgLayer>
                  </a14:imgProps>
                </a:ext>
              </a:extLst>
            </a:blip>
            <a:srcRect t="49771" b="24273"/>
            <a:stretch/>
          </p:blipFill>
          <p:spPr>
            <a:xfrm flipV="1">
              <a:off x="7309658" y="6481792"/>
              <a:ext cx="5432568" cy="9527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B8FB32F-CFF7-F9D6-88A2-BC5431B56C80}"/>
                </a:ext>
              </a:extLst>
            </p:cNvPr>
            <p:cNvSpPr/>
            <p:nvPr/>
          </p:nvSpPr>
          <p:spPr>
            <a:xfrm>
              <a:off x="0" y="6561120"/>
              <a:ext cx="12192000" cy="29688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03073B"/>
                </a:solidFill>
              </a:endParaRPr>
            </a:p>
          </p:txBody>
        </p:sp>
      </p:grp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3DF24B44-551E-25AB-F508-00D440E94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7288" y="6526997"/>
            <a:ext cx="2743200" cy="365125"/>
          </a:xfrm>
        </p:spPr>
        <p:txBody>
          <a:bodyPr/>
          <a:lstStyle/>
          <a:p>
            <a:fld id="{302752BE-CB4A-4AF1-A929-7A2D50DB8C16}" type="slidenum">
              <a:rPr lang="en-IN" sz="1400" b="1" smtClean="0">
                <a:solidFill>
                  <a:srgbClr val="03073B"/>
                </a:solidFill>
              </a:rPr>
              <a:t>3</a:t>
            </a:fld>
            <a:endParaRPr lang="en-IN" sz="1400" b="1" dirty="0">
              <a:solidFill>
                <a:srgbClr val="03073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C16A92-FD0D-FA3D-64D0-2D36BC28F36C}"/>
              </a:ext>
            </a:extLst>
          </p:cNvPr>
          <p:cNvSpPr txBox="1"/>
          <p:nvPr/>
        </p:nvSpPr>
        <p:spPr>
          <a:xfrm>
            <a:off x="202443" y="1041957"/>
            <a:ext cx="7470927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b="1" dirty="0"/>
              <a:t>Description: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Assisted in the development of a tail-sitter drone designed for long-duration survey missions with almost 4 times the flight time of conventional multi-copters with similar capacity and payload.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Utilized rapid prototyping, testing each iteration with 3D-printed components.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Contributed to designing custom hatches, covers, and motor mounts for an in-house manufactured hexacopter.</a:t>
            </a:r>
          </a:p>
          <a:p>
            <a:pPr>
              <a:buNone/>
            </a:pPr>
            <a:r>
              <a:rPr lang="en-US" sz="2400" b="1" dirty="0"/>
              <a:t>Key Results and Progress: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</a:t>
            </a:r>
            <a:r>
              <a:rPr lang="en-US" sz="2400" b="1" dirty="0"/>
              <a:t>70+ Minute Endurance &amp; 100+ KM Range:</a:t>
            </a:r>
            <a:r>
              <a:rPr lang="en-US" sz="2400" dirty="0"/>
              <a:t> Cover vast areas in a single flight.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 60% Lower Cost:</a:t>
            </a:r>
            <a:r>
              <a:rPr lang="en-US" sz="2400" dirty="0"/>
              <a:t> Sovereign, affordable technology built in-house.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8D34AF-96E3-EA6D-A9C7-CD99565085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6357" y="1201493"/>
            <a:ext cx="4685643" cy="2621303"/>
          </a:xfrm>
          <a:prstGeom prst="rect">
            <a:avLst/>
          </a:prstGeom>
        </p:spPr>
      </p:pic>
      <p:pic>
        <p:nvPicPr>
          <p:cNvPr id="11" name="Picture 10" descr="A white dome shaped object&#10;&#10;AI-generated content may be incorrect.">
            <a:extLst>
              <a:ext uri="{FF2B5EF4-FFF2-40B4-BE49-F238E27FC236}">
                <a16:creationId xmlns:a16="http://schemas.microsoft.com/office/drawing/2014/main" id="{B1DEECCC-FA66-A714-03B0-8D889BD239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6358" y="3949101"/>
            <a:ext cx="4706598" cy="249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23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64AC1-0F83-89CC-8838-E4A1DB688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71CDB-C1FA-733C-A128-B3C213A47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30" y="113099"/>
            <a:ext cx="6848082" cy="63314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Research Projects</a:t>
            </a:r>
            <a:endParaRPr lang="en-I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EE737012-0665-031F-5984-5799EC081E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366" b="73131" l="10000" r="90000"/>
                    </a14:imgEffect>
                  </a14:imgLayer>
                </a14:imgProps>
              </a:ext>
            </a:extLst>
          </a:blip>
          <a:srcRect l="10085" t="49770" r="9730" b="20278"/>
          <a:stretch/>
        </p:blipFill>
        <p:spPr>
          <a:xfrm>
            <a:off x="-1" y="696793"/>
            <a:ext cx="6732815" cy="860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10D3B9-E455-4EDC-7A4B-621CFA75E70E}"/>
              </a:ext>
            </a:extLst>
          </p:cNvPr>
          <p:cNvSpPr txBox="1"/>
          <p:nvPr/>
        </p:nvSpPr>
        <p:spPr>
          <a:xfrm>
            <a:off x="202443" y="847848"/>
            <a:ext cx="78076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C00000"/>
                </a:solidFill>
              </a:rPr>
              <a:t>Development of 3D mesh generator for aerodynamic flows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E16D00B-6ABC-A769-7E90-F74C445D04B7}"/>
              </a:ext>
            </a:extLst>
          </p:cNvPr>
          <p:cNvGrpSpPr/>
          <p:nvPr/>
        </p:nvGrpSpPr>
        <p:grpSpPr>
          <a:xfrm>
            <a:off x="0" y="6481792"/>
            <a:ext cx="12742226" cy="376208"/>
            <a:chOff x="0" y="6481792"/>
            <a:chExt cx="12742226" cy="37620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F0456A1-9A38-A75B-66EF-EA6548096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2366" b="73131" l="10000" r="90000"/>
                      </a14:imgEffect>
                    </a14:imgLayer>
                  </a14:imgProps>
                </a:ext>
              </a:extLst>
            </a:blip>
            <a:srcRect t="49771" b="24273"/>
            <a:stretch/>
          </p:blipFill>
          <p:spPr>
            <a:xfrm flipV="1">
              <a:off x="7309658" y="6481792"/>
              <a:ext cx="5432568" cy="9527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E42C114-3E39-E2FF-25BB-CF842D3609A7}"/>
                </a:ext>
              </a:extLst>
            </p:cNvPr>
            <p:cNvSpPr/>
            <p:nvPr/>
          </p:nvSpPr>
          <p:spPr>
            <a:xfrm>
              <a:off x="0" y="6561120"/>
              <a:ext cx="12192000" cy="29688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03073B"/>
                </a:solidFill>
              </a:endParaRPr>
            </a:p>
          </p:txBody>
        </p:sp>
      </p:grp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D703750-7003-A14E-DA3C-8758EDB7C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7288" y="6526997"/>
            <a:ext cx="2743200" cy="365125"/>
          </a:xfrm>
        </p:spPr>
        <p:txBody>
          <a:bodyPr/>
          <a:lstStyle/>
          <a:p>
            <a:fld id="{302752BE-CB4A-4AF1-A929-7A2D50DB8C16}" type="slidenum">
              <a:rPr lang="en-IN" sz="1400" b="1" smtClean="0">
                <a:solidFill>
                  <a:srgbClr val="03073B"/>
                </a:solidFill>
              </a:rPr>
              <a:t>4</a:t>
            </a:fld>
            <a:endParaRPr lang="en-IN" sz="1400" b="1" dirty="0">
              <a:solidFill>
                <a:srgbClr val="03073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051AB7-74D4-67D1-AC2E-159B4EBE504A}"/>
              </a:ext>
            </a:extLst>
          </p:cNvPr>
          <p:cNvSpPr txBox="1"/>
          <p:nvPr/>
        </p:nvSpPr>
        <p:spPr>
          <a:xfrm>
            <a:off x="165230" y="1676545"/>
            <a:ext cx="719068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b="1" dirty="0"/>
              <a:t>Objectives: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Developing a 3D mesh generator utilizing metric-based anisotropic adaptation to enhance accuracy and efficiency in Finite Element Method solvers for aerodynamic flow simulations.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Implementing solution-driven error estimation methods, including adjoint-based and Hessian-based techniques, to guide adaptive mesh refinement, ensuring optimal mesh quality and convergence rates.</a:t>
            </a:r>
          </a:p>
          <a:p>
            <a:r>
              <a:rPr lang="en-US" sz="2400" b="1" dirty="0"/>
              <a:t>Skills: </a:t>
            </a:r>
            <a:r>
              <a:rPr lang="en-US" sz="2400" dirty="0"/>
              <a:t>Python &amp; Engineering math implementation</a:t>
            </a:r>
            <a:endParaRPr lang="en-US" sz="2400" b="1" dirty="0"/>
          </a:p>
          <a:p>
            <a:r>
              <a:rPr lang="en-US" sz="2400" b="1" dirty="0"/>
              <a:t>Status: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Undergraduate thesis – under progress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2026D8-7E56-2649-D842-1AFB5DA09D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4484" y="1207802"/>
            <a:ext cx="4258269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500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5C1EB-CF91-0844-51F5-30257EA82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48E4C-EB98-712F-988B-180E3B717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30" y="113099"/>
            <a:ext cx="6848082" cy="63314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Research Projects</a:t>
            </a:r>
            <a:endParaRPr lang="en-I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736B9886-4CA1-3737-BA0D-D28F24146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366" b="73131" l="10000" r="90000"/>
                    </a14:imgEffect>
                  </a14:imgLayer>
                </a14:imgProps>
              </a:ext>
            </a:extLst>
          </a:blip>
          <a:srcRect l="10085" t="49770" r="9730" b="20278"/>
          <a:stretch/>
        </p:blipFill>
        <p:spPr>
          <a:xfrm>
            <a:off x="-1" y="696793"/>
            <a:ext cx="6732815" cy="860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71B3BB-E693-E609-9C49-476715711861}"/>
              </a:ext>
            </a:extLst>
          </p:cNvPr>
          <p:cNvSpPr txBox="1"/>
          <p:nvPr/>
        </p:nvSpPr>
        <p:spPr>
          <a:xfrm>
            <a:off x="202443" y="847848"/>
            <a:ext cx="78076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C00000"/>
                </a:solidFill>
              </a:rPr>
              <a:t>Hybrid CFD/DSMC modelling of high-altitude rocket plumes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BD68AC9-217B-4EF5-7565-11DDE6D51E27}"/>
              </a:ext>
            </a:extLst>
          </p:cNvPr>
          <p:cNvGrpSpPr/>
          <p:nvPr/>
        </p:nvGrpSpPr>
        <p:grpSpPr>
          <a:xfrm>
            <a:off x="0" y="6481792"/>
            <a:ext cx="12742226" cy="376208"/>
            <a:chOff x="0" y="6481792"/>
            <a:chExt cx="12742226" cy="37620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8B4787E-A9F1-6B14-B027-C5E1BB21B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2366" b="73131" l="10000" r="90000"/>
                      </a14:imgEffect>
                    </a14:imgLayer>
                  </a14:imgProps>
                </a:ext>
              </a:extLst>
            </a:blip>
            <a:srcRect t="49771" b="24273"/>
            <a:stretch/>
          </p:blipFill>
          <p:spPr>
            <a:xfrm flipV="1">
              <a:off x="7309658" y="6481792"/>
              <a:ext cx="5432568" cy="9527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D5262BC-63EE-E388-ED74-E162B0AD8553}"/>
                </a:ext>
              </a:extLst>
            </p:cNvPr>
            <p:cNvSpPr/>
            <p:nvPr/>
          </p:nvSpPr>
          <p:spPr>
            <a:xfrm>
              <a:off x="0" y="6561120"/>
              <a:ext cx="12192000" cy="29688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03073B"/>
                </a:solidFill>
              </a:endParaRPr>
            </a:p>
          </p:txBody>
        </p:sp>
      </p:grp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A2B5FF5-805E-B5A7-5D25-B9065B697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7288" y="6526997"/>
            <a:ext cx="2743200" cy="365125"/>
          </a:xfrm>
        </p:spPr>
        <p:txBody>
          <a:bodyPr/>
          <a:lstStyle/>
          <a:p>
            <a:fld id="{302752BE-CB4A-4AF1-A929-7A2D50DB8C16}" type="slidenum">
              <a:rPr lang="en-IN" sz="1400" b="1" smtClean="0">
                <a:solidFill>
                  <a:srgbClr val="03073B"/>
                </a:solidFill>
              </a:rPr>
              <a:t>5</a:t>
            </a:fld>
            <a:endParaRPr lang="en-IN" sz="1400" b="1" dirty="0">
              <a:solidFill>
                <a:srgbClr val="03073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DF60C9-2ECA-A1F0-B2E0-CAA1CCC4AE94}"/>
              </a:ext>
            </a:extLst>
          </p:cNvPr>
          <p:cNvSpPr txBox="1"/>
          <p:nvPr/>
        </p:nvSpPr>
        <p:spPr>
          <a:xfrm>
            <a:off x="165230" y="1676545"/>
            <a:ext cx="719068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b="1" dirty="0"/>
              <a:t>Objectives: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Developing a hybrid simulation workflow for Falcon 9 exhaust plume expansion in the thermosphere. Incorporating viscous and thermochemical effects for enhanced accuracy.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Exhaust plume expansion are known to cause ionospheric disturbances due to rocket-induced atmospheric waves. This study is pivotal in understanding them accurately and in an easier way. </a:t>
            </a:r>
          </a:p>
          <a:p>
            <a:r>
              <a:rPr lang="en-US" sz="2400" b="1" dirty="0"/>
              <a:t>Solver</a:t>
            </a:r>
            <a:r>
              <a:rPr lang="en-US" sz="2400" dirty="0"/>
              <a:t>: ANSYS Fluent for CFD analysis of continuum regions and DSMC for rarefied regions.</a:t>
            </a:r>
            <a:endParaRPr lang="en-US" sz="2400" b="1" dirty="0"/>
          </a:p>
          <a:p>
            <a:r>
              <a:rPr lang="en-US" sz="2400" b="1" dirty="0"/>
              <a:t>Status: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Under progress – accepted for a int. conf.</a:t>
            </a:r>
          </a:p>
          <a:p>
            <a:endParaRPr lang="en-US" sz="2400" dirty="0"/>
          </a:p>
        </p:txBody>
      </p:sp>
      <p:pic>
        <p:nvPicPr>
          <p:cNvPr id="8" name="Picture 7" descr="A diagram of a cylinder&#10;&#10;AI-generated content may be incorrect.">
            <a:extLst>
              <a:ext uri="{FF2B5EF4-FFF2-40B4-BE49-F238E27FC236}">
                <a16:creationId xmlns:a16="http://schemas.microsoft.com/office/drawing/2014/main" id="{4A5A63EF-C8A2-B127-29D3-67D155E497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814" y="2044700"/>
            <a:ext cx="4921956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16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1606E-712D-430C-2BBC-3BC89C1DF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99612-084B-8B2F-E717-B4CD094E5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30" y="113099"/>
            <a:ext cx="6848082" cy="63314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Research Projects</a:t>
            </a:r>
            <a:endParaRPr lang="en-I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82C5D30C-EE8E-D9B8-EEFB-35757547A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366" b="73131" l="10000" r="90000"/>
                    </a14:imgEffect>
                  </a14:imgLayer>
                </a14:imgProps>
              </a:ext>
            </a:extLst>
          </a:blip>
          <a:srcRect l="10085" t="49770" r="9730" b="20278"/>
          <a:stretch/>
        </p:blipFill>
        <p:spPr>
          <a:xfrm>
            <a:off x="-1" y="696793"/>
            <a:ext cx="6732815" cy="860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D6761F-7B80-F924-3583-B613169EE4E6}"/>
              </a:ext>
            </a:extLst>
          </p:cNvPr>
          <p:cNvSpPr txBox="1"/>
          <p:nvPr/>
        </p:nvSpPr>
        <p:spPr>
          <a:xfrm>
            <a:off x="202444" y="933349"/>
            <a:ext cx="4796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C00000"/>
                </a:solidFill>
              </a:rPr>
              <a:t>CFD Analysis of Offset-Strip Fins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9A8BCDB-BAB0-5858-95E8-2DDA73071A88}"/>
              </a:ext>
            </a:extLst>
          </p:cNvPr>
          <p:cNvGrpSpPr/>
          <p:nvPr/>
        </p:nvGrpSpPr>
        <p:grpSpPr>
          <a:xfrm>
            <a:off x="0" y="6481792"/>
            <a:ext cx="12742226" cy="376208"/>
            <a:chOff x="0" y="6481792"/>
            <a:chExt cx="12742226" cy="37620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6196339-A727-2FE3-59AB-129F8AB8E7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2366" b="73131" l="10000" r="90000"/>
                      </a14:imgEffect>
                    </a14:imgLayer>
                  </a14:imgProps>
                </a:ext>
              </a:extLst>
            </a:blip>
            <a:srcRect t="49771" b="24273"/>
            <a:stretch/>
          </p:blipFill>
          <p:spPr>
            <a:xfrm flipV="1">
              <a:off x="7309658" y="6481792"/>
              <a:ext cx="5432568" cy="9527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3B25223-2435-849C-7111-F8286CAE7D48}"/>
                </a:ext>
              </a:extLst>
            </p:cNvPr>
            <p:cNvSpPr/>
            <p:nvPr/>
          </p:nvSpPr>
          <p:spPr>
            <a:xfrm>
              <a:off x="0" y="6561120"/>
              <a:ext cx="12192000" cy="29688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03073B"/>
                </a:solidFill>
              </a:endParaRPr>
            </a:p>
          </p:txBody>
        </p:sp>
      </p:grp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2C5204A4-19A0-3117-7DB9-17B2E1416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7288" y="6526997"/>
            <a:ext cx="2743200" cy="365125"/>
          </a:xfrm>
        </p:spPr>
        <p:txBody>
          <a:bodyPr/>
          <a:lstStyle/>
          <a:p>
            <a:fld id="{302752BE-CB4A-4AF1-A929-7A2D50DB8C16}" type="slidenum">
              <a:rPr lang="en-IN" sz="1400" b="1" smtClean="0">
                <a:solidFill>
                  <a:srgbClr val="03073B"/>
                </a:solidFill>
              </a:rPr>
              <a:t>6</a:t>
            </a:fld>
            <a:endParaRPr lang="en-IN" sz="1400" b="1" dirty="0">
              <a:solidFill>
                <a:srgbClr val="03073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AFA610-2ABB-08A6-BA46-B7BC60155131}"/>
              </a:ext>
            </a:extLst>
          </p:cNvPr>
          <p:cNvSpPr txBox="1"/>
          <p:nvPr/>
        </p:nvSpPr>
        <p:spPr>
          <a:xfrm>
            <a:off x="202444" y="1498392"/>
            <a:ext cx="71906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b="1" dirty="0"/>
              <a:t>Objectives: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Develop correlations for Colburn j-factor and friction factor f based on fin geometry.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Analyze the effects of varying lance lengths on heat transfer and pressure drop.</a:t>
            </a:r>
          </a:p>
          <a:p>
            <a:r>
              <a:rPr lang="en-US" sz="2400" b="1" dirty="0"/>
              <a:t>CFD Solver</a:t>
            </a:r>
            <a:r>
              <a:rPr lang="en-US" sz="2400" dirty="0"/>
              <a:t>: ANSYS Fluent for CFD analysis.</a:t>
            </a:r>
          </a:p>
          <a:p>
            <a:pPr>
              <a:buNone/>
            </a:pPr>
            <a:r>
              <a:rPr lang="en-US" sz="2400" b="1" dirty="0"/>
              <a:t>Key Results: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Established new correlations for j and f factors that are within 11% of experimental values.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Identified the individual effect of each geometric parameter on fin performance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Presented at the ICGTME – 2025 conference.</a:t>
            </a:r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id="{A455273D-0694-F8E6-B19D-4504F94C13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0056" y="1128780"/>
            <a:ext cx="3842697" cy="2344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1F3BE6-3214-0045-8236-3F469480252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4937" r="13492"/>
          <a:stretch/>
        </p:blipFill>
        <p:spPr>
          <a:xfrm>
            <a:off x="7808768" y="3614988"/>
            <a:ext cx="4383232" cy="272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133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3BDCF-89C3-E77E-228F-C89BD87D4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869F5-2E37-0E27-7507-46A24B7B8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30" y="113099"/>
            <a:ext cx="6848082" cy="63314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Research Projects</a:t>
            </a:r>
            <a:endParaRPr lang="en-I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C76B9CBE-866B-E149-0415-782B680CF9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366" b="73131" l="10000" r="90000"/>
                    </a14:imgEffect>
                  </a14:imgLayer>
                </a14:imgProps>
              </a:ext>
            </a:extLst>
          </a:blip>
          <a:srcRect l="10085" t="49770" r="9730" b="20278"/>
          <a:stretch/>
        </p:blipFill>
        <p:spPr>
          <a:xfrm>
            <a:off x="-1" y="696793"/>
            <a:ext cx="6732815" cy="860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EA2CDA-7433-4225-15A0-CEDA849EDA0C}"/>
              </a:ext>
            </a:extLst>
          </p:cNvPr>
          <p:cNvSpPr txBox="1"/>
          <p:nvPr/>
        </p:nvSpPr>
        <p:spPr>
          <a:xfrm>
            <a:off x="202444" y="835913"/>
            <a:ext cx="7807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C00000"/>
                </a:solidFill>
              </a:rPr>
              <a:t>Design and Optimization of a Conveyor-Style Dehumidifying Chamber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38218BA-02F8-B6B4-68FD-585953B538D3}"/>
              </a:ext>
            </a:extLst>
          </p:cNvPr>
          <p:cNvGrpSpPr/>
          <p:nvPr/>
        </p:nvGrpSpPr>
        <p:grpSpPr>
          <a:xfrm>
            <a:off x="0" y="6481792"/>
            <a:ext cx="12742226" cy="376208"/>
            <a:chOff x="0" y="6481792"/>
            <a:chExt cx="12742226" cy="37620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020F62D-1A1A-E533-5A14-E81F3ECF39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2366" b="73131" l="10000" r="90000"/>
                      </a14:imgEffect>
                    </a14:imgLayer>
                  </a14:imgProps>
                </a:ext>
              </a:extLst>
            </a:blip>
            <a:srcRect t="49771" b="24273"/>
            <a:stretch/>
          </p:blipFill>
          <p:spPr>
            <a:xfrm flipV="1">
              <a:off x="7309658" y="6481792"/>
              <a:ext cx="5432568" cy="9527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F1F0FFD-ED13-52E2-483D-08B80EBE899C}"/>
                </a:ext>
              </a:extLst>
            </p:cNvPr>
            <p:cNvSpPr/>
            <p:nvPr/>
          </p:nvSpPr>
          <p:spPr>
            <a:xfrm>
              <a:off x="0" y="6561120"/>
              <a:ext cx="12192000" cy="29688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03073B"/>
                </a:solidFill>
              </a:endParaRPr>
            </a:p>
          </p:txBody>
        </p:sp>
      </p:grp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BB44BC5-BB52-0103-171B-146216084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7288" y="6526997"/>
            <a:ext cx="2743200" cy="365125"/>
          </a:xfrm>
        </p:spPr>
        <p:txBody>
          <a:bodyPr/>
          <a:lstStyle/>
          <a:p>
            <a:fld id="{302752BE-CB4A-4AF1-A929-7A2D50DB8C16}" type="slidenum">
              <a:rPr lang="en-IN" sz="1400" b="1" smtClean="0">
                <a:solidFill>
                  <a:srgbClr val="03073B"/>
                </a:solidFill>
              </a:rPr>
              <a:t>7</a:t>
            </a:fld>
            <a:endParaRPr lang="en-IN" sz="1400" b="1" dirty="0">
              <a:solidFill>
                <a:srgbClr val="03073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1AE0A3-0AB0-330A-AAA3-27A5C602AE1C}"/>
              </a:ext>
            </a:extLst>
          </p:cNvPr>
          <p:cNvSpPr txBox="1"/>
          <p:nvPr/>
        </p:nvSpPr>
        <p:spPr>
          <a:xfrm>
            <a:off x="202444" y="1659415"/>
            <a:ext cx="747092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b="1" dirty="0"/>
              <a:t>Objectives: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Design a multi-stage conveyor-style dehumidifying chamber for continuous operations.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Optimize airflow and temperature distribution to achieve uniform drying.</a:t>
            </a:r>
          </a:p>
          <a:p>
            <a:pPr>
              <a:buNone/>
            </a:pPr>
            <a:r>
              <a:rPr lang="en-US" sz="2400" b="1" dirty="0"/>
              <a:t>CFD Solver</a:t>
            </a:r>
            <a:r>
              <a:rPr lang="en-US" sz="2400" dirty="0"/>
              <a:t>: ANSYS Fluent for flow analysis.</a:t>
            </a:r>
          </a:p>
          <a:p>
            <a:pPr>
              <a:buNone/>
            </a:pPr>
            <a:r>
              <a:rPr lang="en-US" sz="2400" b="1" dirty="0"/>
              <a:t>Parameters Analyzed</a:t>
            </a:r>
            <a:r>
              <a:rPr lang="en-US" sz="2400" dirty="0"/>
              <a:t>: Air velocity, temperature gradients, humidity levels, and residence time.</a:t>
            </a:r>
          </a:p>
          <a:p>
            <a:pPr>
              <a:buNone/>
            </a:pPr>
            <a:r>
              <a:rPr lang="en-US" sz="2400" b="1" dirty="0"/>
              <a:t>Key Results and Progress: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Developed 4 possible inlet/outlet configurations that have passed approval from the company.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Achieved uniform flow velocity across the conveyor length with less than ±2% variation.</a:t>
            </a:r>
          </a:p>
          <a:p>
            <a:pPr>
              <a:buNone/>
            </a:pPr>
            <a:endParaRPr lang="en-US" sz="2400" dirty="0"/>
          </a:p>
          <a:p>
            <a:endParaRPr lang="en-US" sz="2400" dirty="0"/>
          </a:p>
        </p:txBody>
      </p:sp>
      <p:pic>
        <p:nvPicPr>
          <p:cNvPr id="9" name="Picture 8" descr="A blue square with many colored lines&#10;&#10;AI-generated content may be incorrect.">
            <a:extLst>
              <a:ext uri="{FF2B5EF4-FFF2-40B4-BE49-F238E27FC236}">
                <a16:creationId xmlns:a16="http://schemas.microsoft.com/office/drawing/2014/main" id="{E1A4F3F1-771F-6CC0-CB47-58BB04064A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16"/>
          <a:stretch/>
        </p:blipFill>
        <p:spPr>
          <a:xfrm>
            <a:off x="7850452" y="3736271"/>
            <a:ext cx="4306007" cy="2749109"/>
          </a:xfrm>
          <a:prstGeom prst="rect">
            <a:avLst/>
          </a:prstGeom>
        </p:spPr>
      </p:pic>
      <p:pic>
        <p:nvPicPr>
          <p:cNvPr id="13" name="Picture 12" descr="A rainbow colored spirals on a white background&#10;&#10;AI-generated content may be incorrect.">
            <a:extLst>
              <a:ext uri="{FF2B5EF4-FFF2-40B4-BE49-F238E27FC236}">
                <a16:creationId xmlns:a16="http://schemas.microsoft.com/office/drawing/2014/main" id="{F7947231-8616-E4DD-F333-4AB8CF8C70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8"/>
          <a:stretch/>
        </p:blipFill>
        <p:spPr>
          <a:xfrm>
            <a:off x="7850451" y="1041957"/>
            <a:ext cx="4306007" cy="280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07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98906-1FBA-0972-F22D-B10F52801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3E8B7-F5A0-3308-950A-035CCBF62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30" y="113099"/>
            <a:ext cx="6848082" cy="63314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Team Projects</a:t>
            </a:r>
            <a:endParaRPr lang="en-I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31677A97-3EF5-CDDE-6FAC-7F5617C96B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366" b="73131" l="10000" r="90000"/>
                    </a14:imgEffect>
                  </a14:imgLayer>
                </a14:imgProps>
              </a:ext>
            </a:extLst>
          </a:blip>
          <a:srcRect l="10085" t="49770" r="9730" b="20278"/>
          <a:stretch/>
        </p:blipFill>
        <p:spPr>
          <a:xfrm>
            <a:off x="-1" y="696793"/>
            <a:ext cx="6732815" cy="860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33D78B-0862-C33F-30C1-A322D226BCF6}"/>
              </a:ext>
            </a:extLst>
          </p:cNvPr>
          <p:cNvSpPr txBox="1"/>
          <p:nvPr/>
        </p:nvSpPr>
        <p:spPr>
          <a:xfrm>
            <a:off x="165230" y="771592"/>
            <a:ext cx="7807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C00000"/>
                </a:solidFill>
              </a:rPr>
              <a:t>Inspired </a:t>
            </a:r>
            <a:r>
              <a:rPr lang="en-US" sz="2400" b="1" dirty="0" err="1">
                <a:solidFill>
                  <a:srgbClr val="C00000"/>
                </a:solidFill>
              </a:rPr>
              <a:t>Karters</a:t>
            </a:r>
            <a:r>
              <a:rPr lang="en-US" sz="2400" b="1" dirty="0">
                <a:solidFill>
                  <a:srgbClr val="C00000"/>
                </a:solidFill>
              </a:rPr>
              <a:t> Gravity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38D45F5-E640-53E2-285A-E1EFEAC96B2E}"/>
              </a:ext>
            </a:extLst>
          </p:cNvPr>
          <p:cNvGrpSpPr/>
          <p:nvPr/>
        </p:nvGrpSpPr>
        <p:grpSpPr>
          <a:xfrm>
            <a:off x="0" y="6481792"/>
            <a:ext cx="12742226" cy="376208"/>
            <a:chOff x="0" y="6481792"/>
            <a:chExt cx="12742226" cy="37620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973EF7E-C5DE-E91A-C975-0D31C24300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2366" b="73131" l="10000" r="90000"/>
                      </a14:imgEffect>
                    </a14:imgLayer>
                  </a14:imgProps>
                </a:ext>
              </a:extLst>
            </a:blip>
            <a:srcRect t="49771" b="24273"/>
            <a:stretch/>
          </p:blipFill>
          <p:spPr>
            <a:xfrm flipV="1">
              <a:off x="7309658" y="6481792"/>
              <a:ext cx="5432568" cy="9527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59B435-C5E9-9E76-A1F6-763ED634803A}"/>
                </a:ext>
              </a:extLst>
            </p:cNvPr>
            <p:cNvSpPr/>
            <p:nvPr/>
          </p:nvSpPr>
          <p:spPr>
            <a:xfrm>
              <a:off x="0" y="6561120"/>
              <a:ext cx="12192000" cy="29688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03073B"/>
                </a:solidFill>
              </a:endParaRPr>
            </a:p>
          </p:txBody>
        </p:sp>
      </p:grp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3DBD9B3F-CDF8-FA07-6D42-EA6C050F4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7288" y="6526997"/>
            <a:ext cx="2743200" cy="365125"/>
          </a:xfrm>
        </p:spPr>
        <p:txBody>
          <a:bodyPr/>
          <a:lstStyle/>
          <a:p>
            <a:fld id="{302752BE-CB4A-4AF1-A929-7A2D50DB8C16}" type="slidenum">
              <a:rPr lang="en-IN" sz="1400" b="1" smtClean="0">
                <a:solidFill>
                  <a:srgbClr val="03073B"/>
                </a:solidFill>
              </a:rPr>
              <a:t>8</a:t>
            </a:fld>
            <a:endParaRPr lang="en-IN" sz="1400" b="1" dirty="0">
              <a:solidFill>
                <a:srgbClr val="03073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C75396-3452-779D-80FB-2579221CA2B0}"/>
              </a:ext>
            </a:extLst>
          </p:cNvPr>
          <p:cNvSpPr txBox="1"/>
          <p:nvPr/>
        </p:nvSpPr>
        <p:spPr>
          <a:xfrm>
            <a:off x="202443" y="1270078"/>
            <a:ext cx="710721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b="1" dirty="0"/>
              <a:t>Description: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Spearheaded a team of 50+ members, focusing on designing and manufacturing an electric go-kart.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Managed budget of INR 1000K+ and raised INR 400K+ in team funding.</a:t>
            </a:r>
          </a:p>
          <a:p>
            <a:r>
              <a:rPr lang="en-US" sz="2400" b="1" dirty="0"/>
              <a:t>Key Results and Progress: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Secured an All-India Rank 10 in the Electric Category at the national-level go karting competition.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70 km Range &amp; 110 kmph top speed.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Secured 1st Place among 237 participants in a prototype presentation competition and was awarded a cash prize of INR 35K.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Google Shape;222;p29">
            <a:extLst>
              <a:ext uri="{FF2B5EF4-FFF2-40B4-BE49-F238E27FC236}">
                <a16:creationId xmlns:a16="http://schemas.microsoft.com/office/drawing/2014/main" id="{FC9CE858-3062-B7A1-4D00-B7EC2B32CBC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-330" t="19807" r="330" b="193"/>
          <a:stretch/>
        </p:blipFill>
        <p:spPr>
          <a:xfrm>
            <a:off x="7018510" y="808413"/>
            <a:ext cx="2313550" cy="2784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68;p21">
            <a:extLst>
              <a:ext uri="{FF2B5EF4-FFF2-40B4-BE49-F238E27FC236}">
                <a16:creationId xmlns:a16="http://schemas.microsoft.com/office/drawing/2014/main" id="{35A8B8D4-2C23-B1C9-7E74-9C83C03B52F2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t="6416" b="46916"/>
          <a:stretch/>
        </p:blipFill>
        <p:spPr>
          <a:xfrm>
            <a:off x="7444501" y="3755926"/>
            <a:ext cx="3894004" cy="2293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00C8C63-E5C8-3A65-D64F-46185BA16E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1503" y="808413"/>
            <a:ext cx="2374770" cy="277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787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02B29-6B09-AF05-F87B-42BAD90D4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FECC-9710-CF24-8496-690ECF21C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30" y="113099"/>
            <a:ext cx="6848082" cy="63314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Team Projects</a:t>
            </a:r>
            <a:endParaRPr lang="en-I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FF64545-7933-FF1D-D26C-17D62F673B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366" b="73131" l="10000" r="90000"/>
                    </a14:imgEffect>
                  </a14:imgLayer>
                </a14:imgProps>
              </a:ext>
            </a:extLst>
          </a:blip>
          <a:srcRect l="10085" t="49770" r="9730" b="20278"/>
          <a:stretch/>
        </p:blipFill>
        <p:spPr>
          <a:xfrm>
            <a:off x="-1" y="696793"/>
            <a:ext cx="6732815" cy="860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B3C8A7-BF06-A2B2-A349-D072A319428F}"/>
              </a:ext>
            </a:extLst>
          </p:cNvPr>
          <p:cNvSpPr txBox="1"/>
          <p:nvPr/>
        </p:nvSpPr>
        <p:spPr>
          <a:xfrm>
            <a:off x="165230" y="771592"/>
            <a:ext cx="7807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C00000"/>
                </a:solidFill>
              </a:rPr>
              <a:t>Team BITS – Shell Eco-Marathon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D883BFF-7522-E170-ABC3-0C9DC3F78355}"/>
              </a:ext>
            </a:extLst>
          </p:cNvPr>
          <p:cNvGrpSpPr/>
          <p:nvPr/>
        </p:nvGrpSpPr>
        <p:grpSpPr>
          <a:xfrm>
            <a:off x="0" y="6481792"/>
            <a:ext cx="12742226" cy="376208"/>
            <a:chOff x="0" y="6481792"/>
            <a:chExt cx="12742226" cy="37620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0F94826-5973-EE17-C9F6-52639F20D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2366" b="73131" l="10000" r="90000"/>
                      </a14:imgEffect>
                    </a14:imgLayer>
                  </a14:imgProps>
                </a:ext>
              </a:extLst>
            </a:blip>
            <a:srcRect t="49771" b="24273"/>
            <a:stretch/>
          </p:blipFill>
          <p:spPr>
            <a:xfrm flipV="1">
              <a:off x="7309658" y="6481792"/>
              <a:ext cx="5432568" cy="9527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1D16D1A-E0AD-49A5-6C6E-905AC0C33EBA}"/>
                </a:ext>
              </a:extLst>
            </p:cNvPr>
            <p:cNvSpPr/>
            <p:nvPr/>
          </p:nvSpPr>
          <p:spPr>
            <a:xfrm>
              <a:off x="0" y="6561120"/>
              <a:ext cx="12192000" cy="29688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03073B"/>
                </a:solidFill>
              </a:endParaRPr>
            </a:p>
          </p:txBody>
        </p:sp>
      </p:grp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2306DF8A-7062-D99D-87F4-D479774E5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7288" y="6526997"/>
            <a:ext cx="2743200" cy="365125"/>
          </a:xfrm>
        </p:spPr>
        <p:txBody>
          <a:bodyPr/>
          <a:lstStyle/>
          <a:p>
            <a:fld id="{302752BE-CB4A-4AF1-A929-7A2D50DB8C16}" type="slidenum">
              <a:rPr lang="en-IN" sz="1400" b="1" smtClean="0">
                <a:solidFill>
                  <a:srgbClr val="03073B"/>
                </a:solidFill>
              </a:rPr>
              <a:t>9</a:t>
            </a:fld>
            <a:endParaRPr lang="en-IN" sz="1400" b="1" dirty="0">
              <a:solidFill>
                <a:srgbClr val="03073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107CD2-4527-E2F6-2C66-35F716FD8C6F}"/>
              </a:ext>
            </a:extLst>
          </p:cNvPr>
          <p:cNvSpPr txBox="1"/>
          <p:nvPr/>
        </p:nvSpPr>
        <p:spPr>
          <a:xfrm>
            <a:off x="202444" y="1366558"/>
            <a:ext cx="608829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b="1" dirty="0"/>
              <a:t>Description: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Designed spaceframes for 100% ethanol-run and electric cars for Shell Eco-Marathon Asia-Pacific.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Assisted in designing the carbon fiber aero package for a prototype vehicle, achieving a drag coefficient of 0.18, reducing air resistance and enhancing performance.</a:t>
            </a:r>
          </a:p>
        </p:txBody>
      </p:sp>
      <p:pic>
        <p:nvPicPr>
          <p:cNvPr id="8" name="Picture 7" descr="A drawing of a black and white jet&#10;&#10;AI-generated content may be incorrect.">
            <a:extLst>
              <a:ext uri="{FF2B5EF4-FFF2-40B4-BE49-F238E27FC236}">
                <a16:creationId xmlns:a16="http://schemas.microsoft.com/office/drawing/2014/main" id="{77F32BE1-61AB-0A0E-824D-EB8101558D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312" y="429670"/>
            <a:ext cx="4759267" cy="2921000"/>
          </a:xfrm>
          <a:prstGeom prst="rect">
            <a:avLst/>
          </a:prstGeom>
        </p:spPr>
      </p:pic>
      <p:pic>
        <p:nvPicPr>
          <p:cNvPr id="11" name="Picture 10" descr="A black object on the ground&#10;&#10;AI-generated content may be incorrect.">
            <a:extLst>
              <a:ext uri="{FF2B5EF4-FFF2-40B4-BE49-F238E27FC236}">
                <a16:creationId xmlns:a16="http://schemas.microsoft.com/office/drawing/2014/main" id="{FF630CCB-F5B6-95AB-E510-1D84F2C558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311" y="3465256"/>
            <a:ext cx="3869267" cy="290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539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1510</TotalTime>
  <Words>990</Words>
  <Application>Microsoft Office PowerPoint</Application>
  <PresentationFormat>Widescreen</PresentationFormat>
  <Paragraphs>136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Calibri(body)</vt:lpstr>
      <vt:lpstr>Times New Roman</vt:lpstr>
      <vt:lpstr>Office Theme</vt:lpstr>
      <vt:lpstr>Gokula Krishna Tavva</vt:lpstr>
      <vt:lpstr>PowerPoint Presentation</vt:lpstr>
      <vt:lpstr>Professional Projects</vt:lpstr>
      <vt:lpstr>Research Projects</vt:lpstr>
      <vt:lpstr>Research Projects</vt:lpstr>
      <vt:lpstr>Research Projects</vt:lpstr>
      <vt:lpstr>Research Projects</vt:lpstr>
      <vt:lpstr>Team Projects</vt:lpstr>
      <vt:lpstr>Team Projects</vt:lpstr>
      <vt:lpstr>Skills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Tanish Samanta</dc:creator>
  <cp:lastModifiedBy>Gokula krishna Tavva</cp:lastModifiedBy>
  <cp:revision>30</cp:revision>
  <dcterms:created xsi:type="dcterms:W3CDTF">2025-04-25T13:32:42Z</dcterms:created>
  <dcterms:modified xsi:type="dcterms:W3CDTF">2025-08-04T10:32:17Z</dcterms:modified>
</cp:coreProperties>
</file>

<file path=docProps/thumbnail.jpeg>
</file>